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4" r:id="rId11"/>
    <p:sldId id="263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FE3"/>
    <a:srgbClr val="2110FC"/>
    <a:srgbClr val="3366FF"/>
    <a:srgbClr val="990033"/>
    <a:srgbClr val="FF0000"/>
    <a:srgbClr val="00CC00"/>
    <a:srgbClr val="5A0648"/>
    <a:srgbClr val="150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92" y="-96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2980E-AEE8-48D4-8169-5EFD5955A41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3B743-76B1-42A1-A3FE-368769FC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2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Welcome slide.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36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Evaluation/</a:t>
            </a:r>
            <a:r>
              <a:rPr lang="en-US" baseline="0" dirty="0" smtClean="0"/>
              <a:t> Feed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42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Lest</a:t>
            </a:r>
            <a:r>
              <a:rPr lang="en-US" baseline="0" dirty="0" smtClean="0"/>
              <a:t> </a:t>
            </a:r>
            <a:r>
              <a:rPr lang="bn-IN" baseline="0" dirty="0" smtClean="0"/>
              <a:t>(পিছে ভয় হয়)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21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Unless</a:t>
            </a:r>
            <a:r>
              <a:rPr lang="en-US" baseline="0" dirty="0" smtClean="0"/>
              <a:t> </a:t>
            </a:r>
            <a:r>
              <a:rPr lang="bn-IN" baseline="0" dirty="0" smtClean="0"/>
              <a:t>(যদি না)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55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77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 long as  </a:t>
            </a:r>
            <a:r>
              <a:rPr lang="bn-IN" dirty="0" smtClean="0"/>
              <a:t>(যে পর্যন্ত)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66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Actually they mean condition. The sentences are to be completed to full fill condition.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33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</a:t>
            </a:r>
            <a:r>
              <a:rPr lang="en-US" baseline="0" dirty="0" smtClean="0"/>
              <a:t> spite of/ despite ( </a:t>
            </a:r>
            <a:r>
              <a:rPr lang="bn-IN" baseline="0" dirty="0" smtClean="0"/>
              <a:t>সত্বেও)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46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 stead of/ In lieu of (</a:t>
            </a:r>
            <a:r>
              <a:rPr lang="bn-IN" dirty="0" smtClean="0"/>
              <a:t>পরিবর্তে)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66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Ending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6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the teacher and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8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and 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2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above outcomes will be achieved from this content.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3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 of completing sentences.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8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too………… to</a:t>
            </a:r>
            <a:r>
              <a:rPr lang="en-US" baseline="0" dirty="0" smtClean="0"/>
              <a:t> (</a:t>
            </a:r>
            <a:r>
              <a:rPr lang="bn-IN" baseline="0" dirty="0" smtClean="0"/>
              <a:t>এত... যে)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92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Too………… to</a:t>
            </a:r>
            <a:r>
              <a:rPr lang="en-US" baseline="0" dirty="0" smtClean="0"/>
              <a:t> (</a:t>
            </a:r>
            <a:r>
              <a:rPr lang="bn-IN" baseline="0" dirty="0" smtClean="0"/>
              <a:t>এত... যে)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40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So………… that</a:t>
            </a:r>
            <a:r>
              <a:rPr lang="en-US" baseline="0" dirty="0" smtClean="0"/>
              <a:t> (</a:t>
            </a:r>
            <a:r>
              <a:rPr lang="bn-IN" baseline="0" dirty="0" smtClean="0"/>
              <a:t>এত... যে)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24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IN" dirty="0" smtClean="0"/>
              <a:t>মনে রাখতে</a:t>
            </a:r>
            <a:r>
              <a:rPr lang="bn-IN" baseline="0" dirty="0" smtClean="0"/>
              <a:t> হবে </a:t>
            </a:r>
            <a:r>
              <a:rPr lang="en-US" baseline="0" dirty="0" smtClean="0"/>
              <a:t>so that </a:t>
            </a:r>
            <a:r>
              <a:rPr lang="bn-IN" baseline="0" dirty="0" smtClean="0"/>
              <a:t>এর পরে </a:t>
            </a:r>
            <a:r>
              <a:rPr lang="en-US" baseline="0" dirty="0" smtClean="0"/>
              <a:t>subject </a:t>
            </a:r>
            <a:r>
              <a:rPr lang="bn-IN" baseline="0" dirty="0" smtClean="0"/>
              <a:t>এর সাথে অবশ্যই </a:t>
            </a:r>
            <a:r>
              <a:rPr lang="en-US" baseline="0" dirty="0" smtClean="0"/>
              <a:t>tense </a:t>
            </a:r>
            <a:r>
              <a:rPr lang="bn-IN" baseline="0" dirty="0" smtClean="0"/>
              <a:t>অনুযায়ী </a:t>
            </a:r>
            <a:r>
              <a:rPr lang="en-US" baseline="0" dirty="0" smtClean="0"/>
              <a:t>can/ could/may/might/shall/should/must </a:t>
            </a:r>
            <a:r>
              <a:rPr lang="bn-IN" baseline="0" dirty="0" smtClean="0"/>
              <a:t> এ জাতীয় </a:t>
            </a:r>
            <a:r>
              <a:rPr lang="en-US" baseline="0" dirty="0" smtClean="0"/>
              <a:t>modal </a:t>
            </a:r>
            <a:r>
              <a:rPr lang="bn-IN" baseline="0" dirty="0" smtClean="0"/>
              <a:t>বসাতে হবে। </a:t>
            </a:r>
            <a:r>
              <a:rPr lang="en-US" dirty="0" smtClean="0"/>
              <a:t>So that/ in order that (</a:t>
            </a:r>
            <a:r>
              <a:rPr lang="bn-IN" dirty="0" smtClean="0"/>
              <a:t>যাতে)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0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9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3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7"/>
            <a:ext cx="4629150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7"/>
            <a:ext cx="1365885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3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2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1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3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7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2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3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9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1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391886"/>
            <a:ext cx="4038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Special Notes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371600"/>
            <a:ext cx="11582400" cy="5791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latin typeface="Book Antiqua" pitchFamily="18" charset="0"/>
              </a:rPr>
              <a:t>Dear colleagues,</a:t>
            </a:r>
          </a:p>
          <a:p>
            <a:pPr algn="just"/>
            <a:r>
              <a:rPr lang="en-US" b="1" dirty="0" smtClean="0">
                <a:latin typeface="Book Antiqua" pitchFamily="18" charset="0"/>
              </a:rPr>
              <a:t>You know that a sentences may be completed in different ways, So to </a:t>
            </a:r>
            <a:r>
              <a:rPr lang="en-US" b="1" dirty="0" smtClean="0">
                <a:latin typeface="Book Antiqua" pitchFamily="18" charset="0"/>
              </a:rPr>
              <a:t>understand </a:t>
            </a:r>
            <a:r>
              <a:rPr lang="en-US" b="1" dirty="0" smtClean="0">
                <a:latin typeface="Book Antiqua" pitchFamily="18" charset="0"/>
              </a:rPr>
              <a:t>the </a:t>
            </a:r>
            <a:r>
              <a:rPr lang="en-US" b="1" dirty="0" smtClean="0">
                <a:latin typeface="Book Antiqua" pitchFamily="18" charset="0"/>
              </a:rPr>
              <a:t>full meaning of the sentence, </a:t>
            </a:r>
            <a:r>
              <a:rPr lang="en-US" b="1" dirty="0" smtClean="0">
                <a:latin typeface="Book Antiqua" pitchFamily="18" charset="0"/>
              </a:rPr>
              <a:t>students </a:t>
            </a:r>
            <a:r>
              <a:rPr lang="en-US" b="1" dirty="0" smtClean="0">
                <a:latin typeface="Book Antiqua" pitchFamily="18" charset="0"/>
              </a:rPr>
              <a:t>have to </a:t>
            </a:r>
            <a:r>
              <a:rPr lang="en-US" b="1" dirty="0" smtClean="0">
                <a:latin typeface="Book Antiqua" pitchFamily="18" charset="0"/>
              </a:rPr>
              <a:t>write the question on the answer script and then they will complete </a:t>
            </a:r>
            <a:r>
              <a:rPr lang="en-US" b="1" dirty="0" smtClean="0">
                <a:latin typeface="Book Antiqua" pitchFamily="18" charset="0"/>
              </a:rPr>
              <a:t>it. Completed </a:t>
            </a:r>
            <a:r>
              <a:rPr lang="en-US" b="1" dirty="0" smtClean="0">
                <a:latin typeface="Book Antiqua" pitchFamily="18" charset="0"/>
              </a:rPr>
              <a:t>part must be </a:t>
            </a:r>
            <a:r>
              <a:rPr lang="en-US" b="1" u="sng" dirty="0" smtClean="0">
                <a:latin typeface="Book Antiqua" pitchFamily="18" charset="0"/>
              </a:rPr>
              <a:t>underlined.</a:t>
            </a:r>
            <a:r>
              <a:rPr lang="en-US" b="1" dirty="0" smtClean="0">
                <a:latin typeface="Book Antiqua" pitchFamily="18" charset="0"/>
              </a:rPr>
              <a:t> Only answer should not be written in the answer script</a:t>
            </a:r>
            <a:r>
              <a:rPr lang="en-US" b="1" dirty="0" smtClean="0">
                <a:latin typeface="Book Antiqua" pitchFamily="18" charset="0"/>
              </a:rPr>
              <a:t>. It is wrong.  </a:t>
            </a:r>
            <a:r>
              <a:rPr lang="en-US" b="1" dirty="0" smtClean="0">
                <a:latin typeface="Book Antiqua" pitchFamily="18" charset="0"/>
              </a:rPr>
              <a:t>It is </a:t>
            </a:r>
            <a:r>
              <a:rPr lang="en-US" b="1" dirty="0" smtClean="0">
                <a:latin typeface="Book Antiqua" pitchFamily="18" charset="0"/>
              </a:rPr>
              <a:t>notable  </a:t>
            </a:r>
            <a:r>
              <a:rPr lang="en-US" b="1" dirty="0" smtClean="0">
                <a:latin typeface="Book Antiqua" pitchFamily="18" charset="0"/>
              </a:rPr>
              <a:t>that after completing </a:t>
            </a:r>
            <a:r>
              <a:rPr lang="en-US" b="1" dirty="0" smtClean="0">
                <a:latin typeface="Book Antiqua" pitchFamily="18" charset="0"/>
              </a:rPr>
              <a:t>all the sentences </a:t>
            </a:r>
            <a:r>
              <a:rPr lang="en-US" b="1" dirty="0" smtClean="0">
                <a:latin typeface="Book Antiqua" pitchFamily="18" charset="0"/>
              </a:rPr>
              <a:t>, it will express a complete </a:t>
            </a:r>
            <a:r>
              <a:rPr lang="en-US" b="1" dirty="0" smtClean="0">
                <a:latin typeface="Book Antiqua" pitchFamily="18" charset="0"/>
              </a:rPr>
              <a:t>sense of an event or a topic because all the grammar items are now a days contextual</a:t>
            </a:r>
            <a:r>
              <a:rPr lang="en-US" b="1" dirty="0" smtClean="0">
                <a:latin typeface="Book Antiqua" pitchFamily="18" charset="0"/>
              </a:rPr>
              <a:t>. Necessary notes are given below the slide </a:t>
            </a:r>
            <a:r>
              <a:rPr lang="en-US" b="1" dirty="0" smtClean="0">
                <a:latin typeface="Book Antiqua" pitchFamily="18" charset="0"/>
              </a:rPr>
              <a:t>. Please follow it before going to present it in the class.</a:t>
            </a:r>
            <a:endParaRPr lang="en-US" b="1" dirty="0" smtClean="0">
              <a:latin typeface="Book Antiqua" pitchFamily="18" charset="0"/>
            </a:endParaRPr>
          </a:p>
          <a:p>
            <a:pPr algn="just"/>
            <a:endParaRPr lang="en-US" b="1" dirty="0">
              <a:latin typeface="Book Antiqua" pitchFamily="18" charset="0"/>
            </a:endParaRPr>
          </a:p>
          <a:p>
            <a:pPr algn="just"/>
            <a:r>
              <a:rPr lang="en-US" b="1" dirty="0" smtClean="0">
                <a:latin typeface="Book Antiqua" pitchFamily="18" charset="0"/>
              </a:rPr>
              <a:t>Your near and dear</a:t>
            </a:r>
          </a:p>
          <a:p>
            <a:pPr algn="just"/>
            <a:r>
              <a:rPr lang="en-US" b="1" dirty="0" smtClean="0">
                <a:latin typeface="Book Antiqua" pitchFamily="18" charset="0"/>
              </a:rPr>
              <a:t>Md. </a:t>
            </a:r>
            <a:r>
              <a:rPr lang="en-US" b="1" dirty="0" err="1" smtClean="0">
                <a:latin typeface="Book Antiqua" pitchFamily="18" charset="0"/>
              </a:rPr>
              <a:t>Hasan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Hafizur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Rahman</a:t>
            </a:r>
            <a:endParaRPr lang="en-US" b="1" dirty="0" smtClean="0">
              <a:latin typeface="Book Antiqua" pitchFamily="18" charset="0"/>
            </a:endParaRPr>
          </a:p>
          <a:p>
            <a:pPr algn="just"/>
            <a:r>
              <a:rPr lang="en-US" b="1" dirty="0" smtClean="0">
                <a:latin typeface="Book Antiqua" pitchFamily="18" charset="0"/>
              </a:rPr>
              <a:t>Cambrian School &amp; College</a:t>
            </a:r>
          </a:p>
          <a:p>
            <a:pPr algn="just"/>
            <a:r>
              <a:rPr lang="en-US" b="1" dirty="0" smtClean="0">
                <a:latin typeface="Book Antiqua" pitchFamily="18" charset="0"/>
              </a:rPr>
              <a:t>Dhaka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6800" y="229853"/>
            <a:ext cx="4495800" cy="6835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Completing item -4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8829" y="1460823"/>
            <a:ext cx="4746171" cy="5203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Use of ‘so/in order that’.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400800"/>
            <a:ext cx="13106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He reads attentively so that________________________.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6400800"/>
            <a:ext cx="6705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 he can make a good result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4043" y="2286000"/>
            <a:ext cx="5715000" cy="1981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i="1" u="sng" dirty="0" smtClean="0">
                <a:solidFill>
                  <a:srgbClr val="3366FF"/>
                </a:solidFill>
                <a:latin typeface="Book Antiqua" pitchFamily="18" charset="0"/>
              </a:rPr>
              <a:t>Formation: </a:t>
            </a:r>
            <a:r>
              <a:rPr lang="en-US" b="1" dirty="0" smtClean="0">
                <a:latin typeface="Book Antiqua" pitchFamily="18" charset="0"/>
              </a:rPr>
              <a:t>Given clause  with so that/in order that + sub+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 can/could/ may/might 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+ verb +extension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651174" y="4800600"/>
            <a:ext cx="7162800" cy="1295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5181601"/>
            <a:ext cx="6330043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Be prepared so that</a:t>
            </a:r>
            <a:r>
              <a:rPr lang="en-US" b="1" dirty="0" smtClean="0">
                <a:latin typeface="Book Antiqua" pitchFamily="18" charset="0"/>
              </a:rPr>
              <a:t>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6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762000"/>
            <a:ext cx="37338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Activities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81200"/>
            <a:ext cx="12268200" cy="3352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The farmers sow good seeds so that 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He walked fast in order that_______________________________________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We eat vegetables so that__________________________________________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They play well in order that_______________________________________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He was so weak that______________________________________________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019800"/>
            <a:ext cx="13716000" cy="18099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14800" y="270048"/>
            <a:ext cx="4953000" cy="8571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Completing item -5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127242"/>
            <a:ext cx="8382000" cy="701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Use of ‘provided/provided that/providing that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356122"/>
            <a:ext cx="8991601" cy="8429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The plane will take off in time provided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77400" y="2362200"/>
            <a:ext cx="3784642" cy="838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  <a:latin typeface="Book Antiqua" pitchFamily="18" charset="0"/>
              </a:rPr>
              <a:t>weather is good.</a:t>
            </a:r>
            <a:endParaRPr lang="en-US" sz="2000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352800"/>
            <a:ext cx="83058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Normally present indefinite tense is used 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after provided/provided that/providing that</a:t>
            </a:r>
            <a:endParaRPr lang="en-US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6096000"/>
            <a:ext cx="9448800" cy="17337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Formation: </a:t>
            </a:r>
          </a:p>
          <a:p>
            <a:pPr algn="ctr"/>
            <a:r>
              <a:rPr lang="en-US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Future indefinite tense + provided/provided </a:t>
            </a:r>
          </a:p>
          <a:p>
            <a:pPr algn="ctr"/>
            <a:r>
              <a:rPr lang="en-US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that/providing that + present indefinite tense</a:t>
            </a:r>
            <a:endParaRPr lang="en-US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301" y="1132685"/>
            <a:ext cx="1553300" cy="72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0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4" grpId="0"/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990600"/>
            <a:ext cx="37338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Activities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209800"/>
            <a:ext cx="12268200" cy="3352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I will go to London provided that_______________________________________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They will play well provided that_______________________________________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I will take umbrella providing that______________________________________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He will wait for me provided___________________________________________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He will shine in life provided that______________________________________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495800"/>
            <a:ext cx="13716000" cy="3276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327825"/>
            <a:ext cx="5257800" cy="8729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5A0648"/>
                </a:solidFill>
                <a:latin typeface="Book Antiqua" pitchFamily="18" charset="0"/>
              </a:rPr>
              <a:t>Completing item -6</a:t>
            </a:r>
            <a:endParaRPr lang="en-US" b="1" u="sng" dirty="0">
              <a:solidFill>
                <a:srgbClr val="5A0648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524000"/>
            <a:ext cx="3352800" cy="609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Use of ‘lest’.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721114"/>
            <a:ext cx="7772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Book Antiqua" pitchFamily="18" charset="0"/>
              </a:rPr>
              <a:t> he should/might reach  in time</a:t>
            </a:r>
            <a:endParaRPr lang="en-US" sz="40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644914"/>
            <a:ext cx="128016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He walks fast lest_________________________.</a:t>
            </a:r>
            <a:endParaRPr lang="en-US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886200"/>
            <a:ext cx="124968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Structure: Assertive sentence + lest + subject + should/might + V</a:t>
            </a:r>
            <a:r>
              <a:rPr lang="en-US" b="1" baseline="-25000" dirty="0" smtClean="0">
                <a:solidFill>
                  <a:srgbClr val="FFFF00"/>
                </a:solidFill>
                <a:latin typeface="Book Antiqua" pitchFamily="18" charset="0"/>
              </a:rPr>
              <a:t>1</a:t>
            </a:r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 + extension.</a:t>
            </a:r>
            <a:endParaRPr lang="en-US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4157" y="4713514"/>
            <a:ext cx="3009900" cy="2895600"/>
          </a:xfrm>
          <a:prstGeom prst="rightArrow">
            <a:avLst>
              <a:gd name="adj1" fmla="val 50000"/>
              <a:gd name="adj2" fmla="val 3477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itchFamily="18" charset="0"/>
              </a:rPr>
              <a:t>Complete the sentences</a:t>
            </a:r>
            <a:endParaRPr lang="en-US" sz="28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4904014"/>
            <a:ext cx="8839200" cy="2514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He ran away fast lest 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Read diligently lest___________________________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The thief ran quickly lest_______________________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Go sharp lest________________________________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He came to the station quickly lest_______________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5" grpId="0"/>
      <p:bldP spid="6" grpId="0"/>
      <p:bldP spid="4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0" y="396900"/>
            <a:ext cx="5257800" cy="8729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Completing item -7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3528" y="1415143"/>
            <a:ext cx="3548743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  <a:latin typeface="Book Antiqua" pitchFamily="18" charset="0"/>
              </a:rPr>
              <a:t>Use of Unless</a:t>
            </a:r>
            <a:endParaRPr lang="en-US" b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2607128"/>
            <a:ext cx="5820757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Unless you work hard, _____________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22742" y="2590800"/>
            <a:ext cx="2237015" cy="6259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you will fail. 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6934200" y="3429000"/>
            <a:ext cx="6629400" cy="9906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Complete the following sentences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4572000"/>
            <a:ext cx="7162800" cy="2971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Unless you read attentively,_________________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Unless you start at once,____________________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Come at 8 o’ clock unless___________________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He will not shine unless____________________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Unless you respect others,___________________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0" y="0"/>
            <a:ext cx="10782300" cy="777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Punctuation\approachable-m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" y="1905000"/>
            <a:ext cx="327297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6600" y="1549400"/>
            <a:ext cx="53340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Use of Till/ Until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1400" y="396900"/>
            <a:ext cx="5257800" cy="8729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Completing item -8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1400" y="2726268"/>
            <a:ext cx="8763000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Formation: Given clause with till/until +An 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affirmative sentence in present indefinite form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0401" y="4038600"/>
            <a:ext cx="7213599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Wait until_______________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2201" y="4080934"/>
            <a:ext cx="41148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t</a:t>
            </a:r>
            <a:r>
              <a:rPr lang="en-US" b="1" dirty="0" smtClean="0">
                <a:latin typeface="Book Antiqua" pitchFamily="18" charset="0"/>
              </a:rPr>
              <a:t>he rain stops.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124200" y="4800600"/>
            <a:ext cx="4152900" cy="2667000"/>
          </a:xfrm>
          <a:prstGeom prst="rightArrow">
            <a:avLst>
              <a:gd name="adj1" fmla="val 48730"/>
              <a:gd name="adj2" fmla="val 347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Complete the sentences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277100" y="4919134"/>
            <a:ext cx="5981700" cy="2700866"/>
            <a:chOff x="7277100" y="4919134"/>
            <a:chExt cx="5981700" cy="2700866"/>
          </a:xfrm>
        </p:grpSpPr>
        <p:sp>
          <p:nvSpPr>
            <p:cNvPr id="9" name="TextBox 8"/>
            <p:cNvSpPr txBox="1"/>
            <p:nvPr/>
          </p:nvSpPr>
          <p:spPr>
            <a:xfrm>
              <a:off x="7391400" y="5029200"/>
              <a:ext cx="5435602" cy="24384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1.Wait for me until________________</a:t>
              </a:r>
            </a:p>
            <a:p>
              <a:r>
                <a:rPr lang="en-US" b="1" dirty="0" smtClean="0">
                  <a:latin typeface="Book Antiqua" pitchFamily="18" charset="0"/>
                </a:rPr>
                <a:t>2. I will teach him till______________</a:t>
              </a:r>
            </a:p>
            <a:p>
              <a:r>
                <a:rPr lang="en-US" b="1" dirty="0" smtClean="0">
                  <a:latin typeface="Book Antiqua" pitchFamily="18" charset="0"/>
                </a:rPr>
                <a:t>3. He will nurse me until ___________</a:t>
              </a:r>
            </a:p>
            <a:p>
              <a:r>
                <a:rPr lang="en-US" b="1" dirty="0" smtClean="0">
                  <a:latin typeface="Book Antiqua" pitchFamily="18" charset="0"/>
                </a:rPr>
                <a:t>4. I will help him till ______________</a:t>
              </a:r>
            </a:p>
            <a:p>
              <a:r>
                <a:rPr lang="en-US" b="1" dirty="0" smtClean="0">
                  <a:latin typeface="Book Antiqua" pitchFamily="18" charset="0"/>
                </a:rPr>
                <a:t>5. Until I come___________________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77100" y="4919134"/>
              <a:ext cx="5981700" cy="27008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26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6" grpId="0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5171" y="1531256"/>
            <a:ext cx="5334000" cy="9833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Use of As long as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7700" y="396900"/>
            <a:ext cx="5257800" cy="8729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Completing item -9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857500"/>
            <a:ext cx="12954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Formation: Given clause with as long as +An affirmative sentence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3" y="3657600"/>
            <a:ext cx="6553198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Wait here as long as____________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0551" y="3690258"/>
            <a:ext cx="2508249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 come back.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09600" y="4604658"/>
            <a:ext cx="4152900" cy="2667000"/>
          </a:xfrm>
          <a:prstGeom prst="rightArrow">
            <a:avLst>
              <a:gd name="adj1" fmla="val 48730"/>
              <a:gd name="adj2" fmla="val 347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Complete the sentences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62500" y="4800600"/>
            <a:ext cx="8343900" cy="2700866"/>
            <a:chOff x="7277100" y="4919134"/>
            <a:chExt cx="5981700" cy="2700866"/>
          </a:xfrm>
        </p:grpSpPr>
        <p:sp>
          <p:nvSpPr>
            <p:cNvPr id="11" name="TextBox 10"/>
            <p:cNvSpPr txBox="1"/>
            <p:nvPr/>
          </p:nvSpPr>
          <p:spPr>
            <a:xfrm>
              <a:off x="7391400" y="5029200"/>
              <a:ext cx="5703518" cy="24384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1. Allah will be with us as long as_________</a:t>
              </a:r>
            </a:p>
            <a:p>
              <a:r>
                <a:rPr lang="en-US" b="1" dirty="0" smtClean="0">
                  <a:latin typeface="Book Antiqua" pitchFamily="18" charset="0"/>
                </a:rPr>
                <a:t>2. He worked as long as ______________</a:t>
              </a:r>
            </a:p>
            <a:p>
              <a:r>
                <a:rPr lang="en-US" b="1" dirty="0" smtClean="0">
                  <a:latin typeface="Book Antiqua" pitchFamily="18" charset="0"/>
                </a:rPr>
                <a:t>3. Read as long as ___________</a:t>
              </a:r>
            </a:p>
            <a:p>
              <a:r>
                <a:rPr lang="en-US" b="1" dirty="0" smtClean="0">
                  <a:latin typeface="Book Antiqua" pitchFamily="18" charset="0"/>
                </a:rPr>
                <a:t>4. Help him as long as______________</a:t>
              </a:r>
            </a:p>
            <a:p>
              <a:r>
                <a:rPr lang="en-US" b="1" dirty="0" smtClean="0">
                  <a:latin typeface="Book Antiqua" pitchFamily="18" charset="0"/>
                </a:rPr>
                <a:t>5. I gave him as long as ___________________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77100" y="4919134"/>
              <a:ext cx="5981700" cy="27008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929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9" y="1184728"/>
            <a:ext cx="8458201" cy="7547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Use of Though, although, since, as, because, if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7700" y="228600"/>
            <a:ext cx="5257800" cy="8729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Completing item -10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6400800"/>
            <a:ext cx="9753600" cy="10740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Formation : Given clause  with though, although,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since, as, because, if + relevant sentence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611" y="3352800"/>
            <a:ext cx="7913913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Though he is poor,_____________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5011" y="3391877"/>
            <a:ext cx="3401789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h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e is honest.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5" y="4191000"/>
            <a:ext cx="11299375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Since he is poor,_____________(complete the sentence)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611" y="5029200"/>
            <a:ext cx="11783789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He has to work hard because,_____________(Complete the sentence)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5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8714" y="1371600"/>
            <a:ext cx="5334000" cy="9833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Use of In spite of/despite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7700" y="396900"/>
            <a:ext cx="5257800" cy="8729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Completing item -11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460486"/>
            <a:ext cx="103632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In spite of his poverty,___________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6043" y="2409372"/>
            <a:ext cx="3575957" cy="5624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 Antiqua" pitchFamily="18" charset="0"/>
              </a:rPr>
              <a:t>h</a:t>
            </a:r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e is honest.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3429000"/>
            <a:ext cx="9753600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solidFill>
                  <a:schemeClr val="bg1"/>
                </a:solidFill>
                <a:latin typeface="Book Antiqua" pitchFamily="18" charset="0"/>
              </a:rPr>
              <a:t>Formation: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In spite of /Despite + possessive +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noun + relevant  opposite meaning sentence.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953000"/>
            <a:ext cx="121158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Despite his good qualifications__________________________ (Complete it)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715000"/>
            <a:ext cx="121158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_________________________despite his innocence (Complete it)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629400"/>
            <a:ext cx="122682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In spite of trying hard ________________________________(complete it)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4495800"/>
            <a:ext cx="5334000" cy="19050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Welcome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531257"/>
            <a:ext cx="7413171" cy="7547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Use of In stead of/ In lieu of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7700" y="396900"/>
            <a:ext cx="5257800" cy="8729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Completing item -12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2819401"/>
            <a:ext cx="7859485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In stead of history____________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2819401"/>
            <a:ext cx="32004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h</a:t>
            </a:r>
            <a:r>
              <a:rPr lang="en-US" b="1" dirty="0" smtClean="0">
                <a:latin typeface="Book Antiqua" pitchFamily="18" charset="0"/>
              </a:rPr>
              <a:t>e took logic.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5" y="1493157"/>
            <a:ext cx="2476500" cy="3152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18752" r="7887" b="13443"/>
          <a:stretch/>
        </p:blipFill>
        <p:spPr>
          <a:xfrm>
            <a:off x="10765971" y="1493157"/>
            <a:ext cx="2672442" cy="3152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991" y="4267200"/>
            <a:ext cx="3250794" cy="3250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0397">
            <a:off x="-425180" y="3267076"/>
            <a:ext cx="4495800" cy="5997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4953000"/>
            <a:ext cx="7249885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He bought a pen___ _____________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4901997"/>
            <a:ext cx="3581400" cy="5844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i</a:t>
            </a:r>
            <a:r>
              <a:rPr lang="en-US" b="1" dirty="0" smtClean="0">
                <a:latin typeface="Book Antiqua" pitchFamily="18" charset="0"/>
              </a:rPr>
              <a:t>n lieu of a pencil.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5634335"/>
            <a:ext cx="7086600" cy="6315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He ate fish __________________ (Complete it)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4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23" y="2286000"/>
            <a:ext cx="9600407" cy="2742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39200" y="7206343"/>
            <a:ext cx="4343400" cy="3025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Continue to next content</a:t>
            </a:r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8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457200"/>
            <a:ext cx="45720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Introduction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981200"/>
            <a:ext cx="7848600" cy="449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Md. </a:t>
            </a:r>
            <a:r>
              <a:rPr lang="en-US" sz="3200" b="1" dirty="0" err="1" smtClean="0">
                <a:latin typeface="Book Antiqua" pitchFamily="18" charset="0"/>
              </a:rPr>
              <a:t>Hasan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Hafizur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Rahman</a:t>
            </a:r>
            <a:endParaRPr lang="en-US" sz="3200" b="1" dirty="0" smtClean="0">
              <a:latin typeface="Book Antiqua" pitchFamily="18" charset="0"/>
            </a:endParaRPr>
          </a:p>
          <a:p>
            <a:r>
              <a:rPr lang="en-US" b="1" dirty="0" smtClean="0">
                <a:latin typeface="Book Antiqua" pitchFamily="18" charset="0"/>
              </a:rPr>
              <a:t>Lecturer and Head of the Department (English)</a:t>
            </a:r>
          </a:p>
          <a:p>
            <a:r>
              <a:rPr lang="en-US" b="1" dirty="0" smtClean="0">
                <a:latin typeface="Book Antiqua" pitchFamily="18" charset="0"/>
              </a:rPr>
              <a:t>Cambrian School &amp; College</a:t>
            </a:r>
          </a:p>
          <a:p>
            <a:r>
              <a:rPr lang="en-US" b="1" dirty="0" err="1" smtClean="0">
                <a:latin typeface="Book Antiqua" pitchFamily="18" charset="0"/>
              </a:rPr>
              <a:t>Baridhara</a:t>
            </a:r>
            <a:r>
              <a:rPr lang="en-US" b="1" dirty="0" smtClean="0">
                <a:latin typeface="Book Antiqua" pitchFamily="18" charset="0"/>
              </a:rPr>
              <a:t>, Dhaka</a:t>
            </a:r>
          </a:p>
          <a:p>
            <a:endParaRPr lang="en-US" b="1" dirty="0">
              <a:latin typeface="Book Antiqua" pitchFamily="18" charset="0"/>
            </a:endParaRPr>
          </a:p>
          <a:p>
            <a:r>
              <a:rPr lang="en-US" sz="3200" b="1" i="1" u="sng" dirty="0" smtClean="0">
                <a:solidFill>
                  <a:srgbClr val="002060"/>
                </a:solidFill>
                <a:latin typeface="Book Antiqua" pitchFamily="18" charset="0"/>
              </a:rPr>
              <a:t>Presentation made for</a:t>
            </a:r>
          </a:p>
          <a:p>
            <a:r>
              <a:rPr lang="en-US" b="1" dirty="0" smtClean="0">
                <a:latin typeface="Book Antiqua" pitchFamily="18" charset="0"/>
              </a:rPr>
              <a:t>Class IX-X</a:t>
            </a:r>
          </a:p>
          <a:p>
            <a:r>
              <a:rPr lang="en-US" b="1" dirty="0" smtClean="0">
                <a:latin typeface="Book Antiqua" pitchFamily="18" charset="0"/>
              </a:rPr>
              <a:t>English 2</a:t>
            </a:r>
            <a:r>
              <a:rPr lang="en-US" b="1" baseline="30000" dirty="0" smtClean="0">
                <a:latin typeface="Book Antiqua" pitchFamily="18" charset="0"/>
              </a:rPr>
              <a:t>nd</a:t>
            </a:r>
            <a:r>
              <a:rPr lang="en-US" b="1" dirty="0" smtClean="0">
                <a:latin typeface="Book Antiqua" pitchFamily="18" charset="0"/>
              </a:rPr>
              <a:t> paper</a:t>
            </a:r>
          </a:p>
          <a:p>
            <a:r>
              <a:rPr lang="en-US" b="1" dirty="0" smtClean="0">
                <a:latin typeface="Book Antiqua" pitchFamily="18" charset="0"/>
              </a:rPr>
              <a:t>Grammar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306286"/>
            <a:ext cx="88392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We eat so that__________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1349828"/>
            <a:ext cx="40386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we can live.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906486"/>
            <a:ext cx="104394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What are we going to discuss today?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4038600"/>
            <a:ext cx="8915400" cy="1676400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ook Antiqua" pitchFamily="18" charset="0"/>
              </a:rPr>
              <a:t>Completing sentence</a:t>
            </a:r>
            <a:endParaRPr lang="en-US" sz="4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1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2200" y="838200"/>
            <a:ext cx="54102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  <a:latin typeface="Book Antiqua" pitchFamily="18" charset="0"/>
              </a:rPr>
              <a:t>Learning outcomes</a:t>
            </a:r>
            <a:endParaRPr lang="en-US" b="1" u="sng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1981200"/>
            <a:ext cx="7086600" cy="2362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At the end of the lesson , we will be able to –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dentify the definition of completing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identify the method of completing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complete incomplete sentences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33400"/>
            <a:ext cx="7010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What is a completing sentence?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0020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He goes to ______.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3329" y="160019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school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28600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He goes___________________________________</a:t>
            </a:r>
            <a:endParaRPr lang="en-US" sz="3600" b="1" u="sng" dirty="0">
              <a:latin typeface="Book Antiqu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1694765"/>
            <a:ext cx="914400" cy="4572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363200" y="2286000"/>
            <a:ext cx="914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4343400" y="1609716"/>
            <a:ext cx="914400" cy="646331"/>
          </a:xfrm>
          <a:prstGeom prst="mathMultiply">
            <a:avLst>
              <a:gd name="adj1" fmla="val 92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21" y="2362200"/>
            <a:ext cx="463279" cy="4754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00943" y="2281927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itchFamily="18" charset="0"/>
              </a:rPr>
              <a:t>school so that he can learn something</a:t>
            </a:r>
            <a:r>
              <a:rPr lang="en-US" sz="3600" b="1" dirty="0" smtClean="0">
                <a:latin typeface="Book Antiqua" pitchFamily="18" charset="0"/>
              </a:rPr>
              <a:t>.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1694765"/>
            <a:ext cx="78486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i="1" dirty="0" smtClean="0">
                <a:solidFill>
                  <a:srgbClr val="990033"/>
                </a:solidFill>
                <a:latin typeface="Book Antiqua" pitchFamily="18" charset="0"/>
              </a:rPr>
              <a:t>It is not a completing. It is a filling in the gap.</a:t>
            </a:r>
            <a:endParaRPr lang="en-US" sz="2800" b="1" i="1" dirty="0">
              <a:solidFill>
                <a:srgbClr val="990033"/>
              </a:solidFill>
              <a:latin typeface="Book Antiqua" pitchFamily="18" charset="0"/>
            </a:endParaRPr>
          </a:p>
        </p:txBody>
      </p:sp>
      <p:sp>
        <p:nvSpPr>
          <p:cNvPr id="16" name="Up Arrow Callout 15"/>
          <p:cNvSpPr/>
          <p:nvPr/>
        </p:nvSpPr>
        <p:spPr>
          <a:xfrm>
            <a:off x="381000" y="2932331"/>
            <a:ext cx="10896600" cy="877669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It is a completing sentence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2286000"/>
            <a:ext cx="987334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4495800"/>
            <a:ext cx="11125200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When a part of a sentence is completed with a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clause or a phrase  is called a completing sentence.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 animBg="1"/>
      <p:bldP spid="11" grpId="0" animBg="1"/>
      <p:bldP spid="12" grpId="0" animBg="1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4100" y="611832"/>
            <a:ext cx="5257800" cy="6835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Completing item -1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1600200"/>
            <a:ext cx="96012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Use of ‘too + </a:t>
            </a:r>
            <a:r>
              <a:rPr lang="en-US" b="1" dirty="0" err="1" smtClean="0">
                <a:latin typeface="Book Antiqua" pitchFamily="18" charset="0"/>
              </a:rPr>
              <a:t>adj</a:t>
            </a:r>
            <a:r>
              <a:rPr lang="en-US" b="1" dirty="0" smtClean="0">
                <a:latin typeface="Book Antiqua" pitchFamily="18" charset="0"/>
              </a:rPr>
              <a:t>/</a:t>
            </a:r>
            <a:r>
              <a:rPr lang="en-US" b="1" dirty="0" err="1" smtClean="0">
                <a:latin typeface="Book Antiqua" pitchFamily="18" charset="0"/>
              </a:rPr>
              <a:t>adv</a:t>
            </a:r>
            <a:r>
              <a:rPr lang="en-US" b="1" dirty="0" smtClean="0">
                <a:latin typeface="Book Antiqua" pitchFamily="18" charset="0"/>
              </a:rPr>
              <a:t> + to + verb + extension’.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2672442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The man is too___________.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26830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o</a:t>
            </a:r>
            <a:r>
              <a:rPr lang="en-US" sz="4000" b="1" dirty="0" smtClean="0">
                <a:latin typeface="Book Antiqua" pitchFamily="18" charset="0"/>
              </a:rPr>
              <a:t>ld to walk</a:t>
            </a:r>
            <a:endParaRPr lang="en-US" sz="40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6" r="33498"/>
          <a:stretch/>
        </p:blipFill>
        <p:spPr>
          <a:xfrm>
            <a:off x="0" y="-3110"/>
            <a:ext cx="3810000" cy="7775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91000" y="46863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He is too dishonest to___________.</a:t>
            </a:r>
          </a:p>
          <a:p>
            <a:r>
              <a:rPr lang="en-US" sz="4000" b="1" dirty="0" smtClean="0">
                <a:latin typeface="Book Antiqua" pitchFamily="18" charset="0"/>
              </a:rPr>
              <a:t>You are too short to_____________.</a:t>
            </a:r>
          </a:p>
          <a:p>
            <a:r>
              <a:rPr lang="en-US" sz="4000" b="1" dirty="0" smtClean="0">
                <a:latin typeface="Book Antiqua" pitchFamily="18" charset="0"/>
              </a:rPr>
              <a:t>The girl was too silly ___________.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4191000" y="3467100"/>
            <a:ext cx="8610600" cy="1198096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Complete the following sentences.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4724400"/>
            <a:ext cx="86106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6934200"/>
            <a:ext cx="86106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solidFill>
                  <a:srgbClr val="15045C"/>
                </a:solidFill>
                <a:latin typeface="Book Antiqua" pitchFamily="18" charset="0"/>
              </a:rPr>
              <a:t>Note: Completed part must be underlined.</a:t>
            </a:r>
            <a:endParaRPr lang="en-US" b="1" i="1" u="sng" dirty="0">
              <a:solidFill>
                <a:srgbClr val="15045C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2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39" y="1906895"/>
            <a:ext cx="2991775" cy="2085637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33900" y="611832"/>
            <a:ext cx="5257800" cy="6835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Completing item -2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5286" y="1373810"/>
            <a:ext cx="12649200" cy="609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Use of ‘too + </a:t>
            </a:r>
            <a:r>
              <a:rPr lang="en-US" b="1" dirty="0" err="1" smtClean="0">
                <a:solidFill>
                  <a:schemeClr val="bg1"/>
                </a:solidFill>
                <a:latin typeface="Book Antiqua" pitchFamily="18" charset="0"/>
              </a:rPr>
              <a:t>adj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/</a:t>
            </a:r>
            <a:r>
              <a:rPr lang="en-US" b="1" dirty="0" err="1" smtClean="0">
                <a:solidFill>
                  <a:schemeClr val="bg1"/>
                </a:solidFill>
                <a:latin typeface="Book Antiqua" pitchFamily="18" charset="0"/>
              </a:rPr>
              <a:t>adv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+ for + personal object + to + verb + extension’.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7957" y="2667000"/>
            <a:ext cx="884464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The tea is too hot for me__________.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4600" y="2677572"/>
            <a:ext cx="2286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 Antiqua" pitchFamily="18" charset="0"/>
              </a:rPr>
              <a:t>t</a:t>
            </a:r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o drink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312896"/>
            <a:ext cx="109728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The book is too hard for me to___________.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The path is too long for him to_____________.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The load is too heavy for them to___________.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1524000" y="4114800"/>
            <a:ext cx="11277600" cy="1198096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Complete the following sentences.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5312896"/>
            <a:ext cx="11277600" cy="2307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1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270048"/>
            <a:ext cx="5257800" cy="6835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Completing item -3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3043" y="1219200"/>
            <a:ext cx="5856514" cy="609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Use of ‘so………… that’.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062526"/>
            <a:ext cx="10820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She was so ill that_______________________.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2062526"/>
            <a:ext cx="6705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 she could not study at all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3048000"/>
            <a:ext cx="10363199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Formation: Given clause with so.. that + relevant sentence.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1195</Words>
  <Application>Microsoft Office PowerPoint</Application>
  <PresentationFormat>Custom</PresentationFormat>
  <Paragraphs>192</Paragraphs>
  <Slides>21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65</cp:revision>
  <dcterms:created xsi:type="dcterms:W3CDTF">2015-11-30T00:43:24Z</dcterms:created>
  <dcterms:modified xsi:type="dcterms:W3CDTF">2015-12-04T10:57:17Z</dcterms:modified>
</cp:coreProperties>
</file>